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7" r:id="rId3"/>
    <p:sldId id="275" r:id="rId4"/>
    <p:sldId id="259" r:id="rId5"/>
    <p:sldId id="283" r:id="rId6"/>
    <p:sldId id="258" r:id="rId7"/>
    <p:sldId id="276" r:id="rId8"/>
    <p:sldId id="277" r:id="rId9"/>
    <p:sldId id="278" r:id="rId10"/>
    <p:sldId id="279" r:id="rId11"/>
    <p:sldId id="280" r:id="rId12"/>
    <p:sldId id="281" r:id="rId13"/>
    <p:sldId id="282" r:id="rId14"/>
    <p:sldId id="274" r:id="rId1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p:cViewPr varScale="1">
        <p:scale>
          <a:sx n="77" d="100"/>
          <a:sy n="77" d="100"/>
        </p:scale>
        <p:origin x="1469"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34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72720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9313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2867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4" name="Google Shape;244;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03592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7" name="Google Shape;107;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18721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09788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6366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7627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623593" y="2285206"/>
            <a:ext cx="5811838"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623093" y="370681"/>
            <a:ext cx="5811838" cy="580072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0"/>
          <p:cNvSpPr>
            <a:spLocks noGrp="1"/>
          </p:cNvSpPr>
          <p:nvPr>
            <p:ph type="pic" idx="2"/>
          </p:nvPr>
        </p:nvSpPr>
        <p:spPr>
          <a:xfrm>
            <a:off x="3887391" y="987426"/>
            <a:ext cx="4629150" cy="4873625"/>
          </a:xfrm>
          <a:prstGeom prst="rect">
            <a:avLst/>
          </a:prstGeom>
          <a:noFill/>
          <a:ln>
            <a:noFill/>
          </a:ln>
        </p:spPr>
      </p:sp>
      <p:sp>
        <p:nvSpPr>
          <p:cNvPr id="64" name="Google Shape;64;p10"/>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endParaRPr/>
          </a:p>
        </p:txBody>
      </p:sp>
      <p:sp>
        <p:nvSpPr>
          <p:cNvPr id="85" name="Google Shape;85;p13"/>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endParaRPr/>
          </a:p>
        </p:txBody>
      </p:sp>
      <p:pic>
        <p:nvPicPr>
          <p:cNvPr id="86" name="Google Shape;86;p13" descr="C:\Documents and Settings\ADMIN\Desktop\Courses Offered.jpg"/>
          <p:cNvPicPr preferRelativeResize="0"/>
          <p:nvPr/>
        </p:nvPicPr>
        <p:blipFill rotWithShape="1">
          <a:blip r:embed="rId3">
            <a:alphaModFix/>
          </a:blip>
          <a:srcRect/>
          <a:stretch/>
        </p:blipFill>
        <p:spPr>
          <a:xfrm>
            <a:off x="0" y="0"/>
            <a:ext cx="9144000" cy="6858000"/>
          </a:xfrm>
          <a:prstGeom prst="rect">
            <a:avLst/>
          </a:prstGeom>
          <a:noFill/>
          <a:ln>
            <a:noFill/>
          </a:ln>
        </p:spPr>
      </p:pic>
      <p:sp>
        <p:nvSpPr>
          <p:cNvPr id="87" name="Google Shape;87;p13"/>
          <p:cNvSpPr txBox="1"/>
          <p:nvPr/>
        </p:nvSpPr>
        <p:spPr>
          <a:xfrm>
            <a:off x="5410200" y="6664675"/>
            <a:ext cx="7086600" cy="24622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IN" sz="1000" b="1" i="0" u="none" strike="noStrike" cap="none">
                <a:solidFill>
                  <a:schemeClr val="dk1"/>
                </a:solidFill>
                <a:latin typeface="Calibri"/>
                <a:ea typeface="Calibri"/>
                <a:cs typeface="Calibri"/>
                <a:sym typeface="Calibri"/>
              </a:rPr>
              <a:t>Department of Computer Science &amp; Engineering, DSCE</a:t>
            </a:r>
            <a:endParaRPr sz="1400" b="0" i="0" u="none" strike="noStrike" cap="none">
              <a:solidFill>
                <a:srgbClr val="000000"/>
              </a:solidFill>
              <a:latin typeface="Arial"/>
              <a:ea typeface="Arial"/>
              <a:cs typeface="Arial"/>
              <a:sym typeface="Arial"/>
            </a:endParaRPr>
          </a:p>
        </p:txBody>
      </p:sp>
      <p:sp>
        <p:nvSpPr>
          <p:cNvPr id="88" name="Google Shape;88;p13"/>
          <p:cNvSpPr txBox="1"/>
          <p:nvPr/>
        </p:nvSpPr>
        <p:spPr>
          <a:xfrm>
            <a:off x="911400" y="307812"/>
            <a:ext cx="8232600" cy="1815851"/>
          </a:xfrm>
          <a:prstGeom prst="rect">
            <a:avLst/>
          </a:prstGeom>
          <a:noFill/>
          <a:ln>
            <a:noFill/>
          </a:ln>
        </p:spPr>
        <p:txBody>
          <a:bodyPr spcFirstLastPara="1" wrap="square" lIns="91425" tIns="91425" rIns="91425" bIns="91425" anchor="t" anchorCtr="0">
            <a:spAutoFit/>
          </a:bodyPr>
          <a:lstStyle/>
          <a:p>
            <a:pPr algn="ctr"/>
            <a:r>
              <a:rPr lang="en-US" sz="4000" b="1" dirty="0">
                <a:effectLst/>
                <a:latin typeface="Times New Roman" panose="02020603050405020304" pitchFamily="18" charset="0"/>
                <a:ea typeface="Calibri" panose="020F0502020204030204" pitchFamily="34" charset="0"/>
              </a:rPr>
              <a:t>LET US TALK THROUGH GESTURE VOCALIZER</a:t>
            </a:r>
            <a:br>
              <a:rPr lang="en-IN" sz="3900" b="1" i="0" u="none" strike="noStrike" cap="none" dirty="0">
                <a:solidFill>
                  <a:schemeClr val="dk1"/>
                </a:solidFill>
                <a:latin typeface="Times New Roman"/>
                <a:ea typeface="Times New Roman"/>
                <a:cs typeface="Times New Roman"/>
                <a:sym typeface="Times New Roman"/>
              </a:rPr>
            </a:br>
            <a:endParaRPr sz="2600" b="1" i="0" u="none" strike="noStrike" cap="none" dirty="0">
              <a:solidFill>
                <a:schemeClr val="dk1"/>
              </a:solidFill>
              <a:latin typeface="Times New Roman"/>
              <a:ea typeface="Times New Roman"/>
              <a:cs typeface="Times New Roman"/>
              <a:sym typeface="Times New Roman"/>
            </a:endParaRPr>
          </a:p>
        </p:txBody>
      </p:sp>
      <p:sp>
        <p:nvSpPr>
          <p:cNvPr id="89" name="Google Shape;89;p13"/>
          <p:cNvSpPr txBox="1"/>
          <p:nvPr/>
        </p:nvSpPr>
        <p:spPr>
          <a:xfrm>
            <a:off x="1810800" y="2345644"/>
            <a:ext cx="5522400" cy="4290375"/>
          </a:xfrm>
          <a:prstGeom prst="rect">
            <a:avLst/>
          </a:prstGeom>
          <a:noFill/>
          <a:ln>
            <a:noFill/>
          </a:ln>
        </p:spPr>
        <p:txBody>
          <a:bodyPr spcFirstLastPara="1" wrap="square" lIns="91425" tIns="91425" rIns="91425" bIns="91425" anchor="t" anchorCtr="0">
            <a:spAutoFit/>
          </a:bodyPr>
          <a:lstStyle/>
          <a:p>
            <a:pPr marL="0" marR="0" lvl="0" indent="0" algn="ctr" rtl="0">
              <a:lnSpc>
                <a:spcPct val="90000"/>
              </a:lnSpc>
              <a:spcBef>
                <a:spcPts val="0"/>
              </a:spcBef>
              <a:spcAft>
                <a:spcPts val="0"/>
              </a:spcAft>
              <a:buClr>
                <a:srgbClr val="000000"/>
              </a:buClr>
              <a:buSzPts val="1800"/>
              <a:buFont typeface="Arial"/>
              <a:buNone/>
            </a:pPr>
            <a:r>
              <a:rPr lang="en-IN" sz="1800" b="0" i="0" u="none" strike="noStrike" cap="none" dirty="0">
                <a:solidFill>
                  <a:srgbClr val="000000"/>
                </a:solidFill>
                <a:latin typeface="Times New Roman"/>
                <a:ea typeface="Times New Roman"/>
                <a:cs typeface="Times New Roman"/>
                <a:sym typeface="Times New Roman"/>
              </a:rPr>
              <a:t>Under the guidance of  </a:t>
            </a:r>
            <a:endParaRPr sz="1800" b="0" i="0" u="none" strike="noStrike" cap="none" dirty="0">
              <a:solidFill>
                <a:srgbClr val="000000"/>
              </a:solidFill>
              <a:latin typeface="Times New Roman"/>
              <a:ea typeface="Times New Roman"/>
              <a:cs typeface="Times New Roman"/>
              <a:sym typeface="Times New Roman"/>
            </a:endParaRPr>
          </a:p>
          <a:p>
            <a:pPr algn="ctr">
              <a:lnSpc>
                <a:spcPct val="90000"/>
              </a:lnSpc>
              <a:spcBef>
                <a:spcPts val="1000"/>
              </a:spcBef>
              <a:buSzPts val="2400"/>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Prof. Prasad A.M. </a:t>
            </a:r>
          </a:p>
          <a:p>
            <a:pPr algn="ctr">
              <a:lnSpc>
                <a:spcPct val="90000"/>
              </a:lnSpc>
              <a:spcBef>
                <a:spcPts val="1000"/>
              </a:spcBef>
              <a:buSzPts val="2400"/>
            </a:pPr>
            <a:r>
              <a:rPr lang="en-US" sz="2400" dirty="0">
                <a:latin typeface="Times New Roman" panose="02020603050405020304" pitchFamily="18" charset="0"/>
                <a:ea typeface="Calibri" panose="020F0502020204030204" pitchFamily="34" charset="0"/>
                <a:cs typeface="Times New Roman" panose="02020603050405020304" pitchFamily="18" charset="0"/>
              </a:rPr>
              <a:t>Assistant Professor</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ctr" rtl="0">
              <a:lnSpc>
                <a:spcPct val="90000"/>
              </a:lnSpc>
              <a:spcBef>
                <a:spcPts val="1000"/>
              </a:spcBef>
              <a:spcAft>
                <a:spcPts val="0"/>
              </a:spcAft>
              <a:buClr>
                <a:srgbClr val="000000"/>
              </a:buClr>
              <a:buSzPts val="1900"/>
              <a:buFont typeface="Arial"/>
              <a:buNone/>
            </a:pPr>
            <a:r>
              <a:rPr lang="en-IN" sz="1900" b="0" i="0" u="none" strike="noStrike" cap="none" dirty="0">
                <a:solidFill>
                  <a:srgbClr val="000000"/>
                </a:solidFill>
                <a:latin typeface="Times New Roman"/>
                <a:ea typeface="Times New Roman"/>
                <a:cs typeface="Times New Roman"/>
                <a:sym typeface="Times New Roman"/>
              </a:rPr>
              <a:t> Computer Science Department</a:t>
            </a:r>
            <a:endParaRPr sz="1900" b="0" i="0" u="none" strike="noStrike" cap="none" dirty="0">
              <a:solidFill>
                <a:srgbClr val="000000"/>
              </a:solidFill>
              <a:latin typeface="Times New Roman"/>
              <a:ea typeface="Times New Roman"/>
              <a:cs typeface="Times New Roman"/>
              <a:sym typeface="Times New Roman"/>
            </a:endParaRPr>
          </a:p>
          <a:p>
            <a:pPr marL="0" marR="0" lvl="0" indent="0" algn="ctr" rtl="0">
              <a:lnSpc>
                <a:spcPct val="90000"/>
              </a:lnSpc>
              <a:spcBef>
                <a:spcPts val="1000"/>
              </a:spcBef>
              <a:spcAft>
                <a:spcPts val="0"/>
              </a:spcAft>
              <a:buClr>
                <a:srgbClr val="000000"/>
              </a:buClr>
              <a:buSzPts val="1900"/>
              <a:buFont typeface="Arial"/>
              <a:buNone/>
            </a:pPr>
            <a:r>
              <a:rPr lang="en-IN" sz="1900" b="0" i="0" u="none" strike="noStrike" cap="none" dirty="0">
                <a:solidFill>
                  <a:srgbClr val="000000"/>
                </a:solidFill>
                <a:latin typeface="Times New Roman"/>
                <a:ea typeface="Times New Roman"/>
                <a:cs typeface="Times New Roman"/>
                <a:sym typeface="Times New Roman"/>
              </a:rPr>
              <a:t>   Dayananda Sagar College of Engineering.</a:t>
            </a:r>
            <a:endParaRPr sz="1900" b="0" i="0" u="none" strike="noStrike" cap="none" dirty="0">
              <a:solidFill>
                <a:srgbClr val="000000"/>
              </a:solidFill>
              <a:latin typeface="Times New Roman"/>
              <a:ea typeface="Times New Roman"/>
              <a:cs typeface="Times New Roman"/>
              <a:sym typeface="Times New Roman"/>
            </a:endParaRPr>
          </a:p>
          <a:p>
            <a:pPr marL="0" marR="0" lvl="0" indent="0" algn="l" rtl="0">
              <a:lnSpc>
                <a:spcPct val="90000"/>
              </a:lnSpc>
              <a:spcBef>
                <a:spcPts val="1000"/>
              </a:spcBef>
              <a:spcAft>
                <a:spcPts val="0"/>
              </a:spcAft>
              <a:buClr>
                <a:srgbClr val="000000"/>
              </a:buClr>
              <a:buSzPts val="2400"/>
              <a:buFont typeface="Arial"/>
              <a:buNone/>
            </a:pPr>
            <a:r>
              <a:rPr lang="en-IN" sz="2400" b="0" i="0" u="none" strike="noStrike" cap="none" dirty="0">
                <a:solidFill>
                  <a:schemeClr val="dk1"/>
                </a:solidFill>
                <a:latin typeface="Times New Roman"/>
                <a:ea typeface="Times New Roman"/>
                <a:cs typeface="Times New Roman"/>
                <a:sym typeface="Times New Roman"/>
              </a:rPr>
              <a:t> </a:t>
            </a:r>
            <a:r>
              <a:rPr lang="en-US" sz="2000" dirty="0">
                <a:latin typeface="Times New Roman"/>
                <a:cs typeface="Times New Roman"/>
              </a:rPr>
              <a:t>Team Members</a:t>
            </a:r>
          </a:p>
          <a:p>
            <a:r>
              <a:rPr lang="en-US" sz="2000" dirty="0">
                <a:latin typeface="Times New Roman"/>
                <a:cs typeface="Times New Roman"/>
              </a:rPr>
              <a:t>1. </a:t>
            </a:r>
            <a:r>
              <a:rPr lang="en-US" sz="2000" dirty="0">
                <a:effectLst/>
                <a:latin typeface="Times New Roman" panose="02020603050405020304" pitchFamily="18" charset="0"/>
                <a:ea typeface="Calibri" panose="020F0502020204030204" pitchFamily="34" charset="0"/>
              </a:rPr>
              <a:t>Thejaswini S Acharya</a:t>
            </a:r>
            <a:endParaRPr lang="en-US" sz="2000" dirty="0">
              <a:latin typeface="Times New Roman"/>
              <a:cs typeface="Times New Roman"/>
            </a:endParaRPr>
          </a:p>
          <a:p>
            <a:r>
              <a:rPr lang="en-US" sz="2000" dirty="0">
                <a:latin typeface="Times New Roman"/>
                <a:cs typeface="Times New Roman"/>
              </a:rPr>
              <a:t>2. </a:t>
            </a:r>
            <a:r>
              <a:rPr lang="en-US" sz="2000" dirty="0">
                <a:effectLst/>
                <a:latin typeface="Times New Roman" panose="02020603050405020304" pitchFamily="18" charset="0"/>
                <a:ea typeface="Calibri" panose="020F0502020204030204" pitchFamily="34" charset="0"/>
              </a:rPr>
              <a:t>Vaibhavi V Badiger</a:t>
            </a:r>
            <a:endParaRPr lang="en-US" sz="2000" dirty="0">
              <a:latin typeface="Times New Roman"/>
              <a:cs typeface="Times New Roman"/>
            </a:endParaRPr>
          </a:p>
          <a:p>
            <a:r>
              <a:rPr lang="en-US" sz="2000" dirty="0">
                <a:latin typeface="Times New Roman"/>
                <a:cs typeface="Times New Roman"/>
              </a:rPr>
              <a:t>3.</a:t>
            </a:r>
            <a:r>
              <a:rPr lang="en-US" sz="2000" dirty="0">
                <a:effectLst/>
                <a:latin typeface="Times New Roman" panose="02020603050405020304" pitchFamily="18" charset="0"/>
                <a:ea typeface="Calibri" panose="020F0502020204030204" pitchFamily="34" charset="0"/>
              </a:rPr>
              <a:t> Yashaswini M</a:t>
            </a:r>
            <a:endParaRPr lang="en-US" sz="2000" dirty="0">
              <a:latin typeface="Times New Roman"/>
              <a:cs typeface="Times New Roman"/>
            </a:endParaRPr>
          </a:p>
          <a:p>
            <a:r>
              <a:rPr lang="en-US" sz="2000" dirty="0">
                <a:latin typeface="Times New Roman"/>
                <a:cs typeface="Times New Roman"/>
              </a:rPr>
              <a:t>4. </a:t>
            </a:r>
            <a:r>
              <a:rPr lang="en-US" sz="2000" dirty="0">
                <a:effectLst/>
                <a:latin typeface="Times New Roman" panose="02020603050405020304" pitchFamily="18" charset="0"/>
                <a:ea typeface="Calibri" panose="020F0502020204030204" pitchFamily="34" charset="0"/>
              </a:rPr>
              <a:t>Sulaksha Sayeesh Padti</a:t>
            </a:r>
            <a:endParaRPr lang="en-US" sz="2000" dirty="0">
              <a:latin typeface="Times New Roman"/>
              <a:cs typeface="Times New Roman"/>
            </a:endParaRPr>
          </a:p>
          <a:p>
            <a:pPr marL="0" marR="0" lvl="0" indent="0" algn="l" rtl="0">
              <a:lnSpc>
                <a:spcPct val="90000"/>
              </a:lnSpc>
              <a:spcBef>
                <a:spcPts val="1000"/>
              </a:spcBef>
              <a:spcAft>
                <a:spcPts val="0"/>
              </a:spcAft>
              <a:buClr>
                <a:srgbClr val="000000"/>
              </a:buClr>
              <a:buSzPts val="2400"/>
              <a:buFont typeface="Arial"/>
              <a:buNone/>
            </a:pPr>
            <a:r>
              <a:rPr lang="en-IN" sz="2400" b="0" i="0" u="none" strike="noStrike" cap="none" dirty="0">
                <a:solidFill>
                  <a:srgbClr val="000000"/>
                </a:solidFill>
                <a:latin typeface="Times New Roman"/>
                <a:ea typeface="Times New Roman"/>
                <a:cs typeface="Times New Roman"/>
                <a:sym typeface="Times New Roman"/>
              </a:rPr>
              <a:t>                                                                                                                                                          </a:t>
            </a:r>
            <a:endParaRPr sz="2400" b="0" i="0" u="none" strike="noStrike" cap="none"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257175" y="365126"/>
            <a:ext cx="8515350" cy="12207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800"/>
              <a:buNone/>
            </a:pPr>
            <a:r>
              <a:rPr lang="en-IN" sz="4000" dirty="0">
                <a:latin typeface="Times New Roman" panose="02020603050405020304" pitchFamily="18" charset="0"/>
                <a:cs typeface="Times New Roman" panose="02020603050405020304" pitchFamily="18" charset="0"/>
              </a:rPr>
              <a:t>0</a:t>
            </a:r>
            <a:endParaRPr sz="4000" dirty="0">
              <a:latin typeface="Times New Roman" panose="02020603050405020304" pitchFamily="18" charset="0"/>
              <a:cs typeface="Times New Roman" panose="02020603050405020304" pitchFamily="18" charset="0"/>
            </a:endParaRPr>
          </a:p>
        </p:txBody>
      </p:sp>
      <p:sp>
        <p:nvSpPr>
          <p:cNvPr id="104" name="Google Shape;104;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Clr>
                <a:schemeClr val="dk1"/>
              </a:buClr>
              <a:buSzPts val="1800"/>
              <a:buNone/>
            </a:pPr>
            <a:endParaRPr dirty="0"/>
          </a:p>
        </p:txBody>
      </p:sp>
      <p:pic>
        <p:nvPicPr>
          <p:cNvPr id="5" name="Google Shape;111;p16" descr="C:\Documents and Settings\ADMIN\Desktop\Courses Offered.jpg">
            <a:extLst>
              <a:ext uri="{FF2B5EF4-FFF2-40B4-BE49-F238E27FC236}">
                <a16:creationId xmlns:a16="http://schemas.microsoft.com/office/drawing/2014/main" id="{8BDDC179-6EE1-CF10-7913-04C0F9023741}"/>
              </a:ext>
            </a:extLst>
          </p:cNvPr>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 name="TextBox 10">
            <a:extLst>
              <a:ext uri="{FF2B5EF4-FFF2-40B4-BE49-F238E27FC236}">
                <a16:creationId xmlns:a16="http://schemas.microsoft.com/office/drawing/2014/main" id="{AE4DD8CC-E73F-D8AA-F58E-43392AE703C2}"/>
              </a:ext>
            </a:extLst>
          </p:cNvPr>
          <p:cNvSpPr txBox="1"/>
          <p:nvPr/>
        </p:nvSpPr>
        <p:spPr>
          <a:xfrm>
            <a:off x="942972" y="101894"/>
            <a:ext cx="8201025" cy="646331"/>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600"/>
              <a:buFont typeface="Arial"/>
              <a:buNone/>
            </a:pPr>
            <a:r>
              <a:rPr lang="en-IN" sz="3600" dirty="0">
                <a:latin typeface="Times New Roman" panose="02020603050405020304" pitchFamily="18" charset="0"/>
                <a:ea typeface="Calibri"/>
                <a:cs typeface="Times New Roman" panose="02020603050405020304" pitchFamily="18" charset="0"/>
                <a:sym typeface="Calibri"/>
              </a:rPr>
              <a:t>Result:</a:t>
            </a:r>
            <a:endPar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pic>
        <p:nvPicPr>
          <p:cNvPr id="4" name="Picture 3">
            <a:extLst>
              <a:ext uri="{FF2B5EF4-FFF2-40B4-BE49-F238E27FC236}">
                <a16:creationId xmlns:a16="http://schemas.microsoft.com/office/drawing/2014/main" id="{3B452273-7271-1A73-86E4-14751F00FD3E}"/>
              </a:ext>
            </a:extLst>
          </p:cNvPr>
          <p:cNvPicPr>
            <a:picLocks noChangeAspect="1"/>
          </p:cNvPicPr>
          <p:nvPr/>
        </p:nvPicPr>
        <p:blipFill>
          <a:blip r:embed="rId4"/>
          <a:stretch>
            <a:fillRect/>
          </a:stretch>
        </p:blipFill>
        <p:spPr>
          <a:xfrm>
            <a:off x="1448631" y="844820"/>
            <a:ext cx="6858000" cy="50788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276642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257175" y="365126"/>
            <a:ext cx="8515350" cy="12207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800"/>
              <a:buNone/>
            </a:pPr>
            <a:r>
              <a:rPr lang="en-IN" sz="4000" dirty="0">
                <a:latin typeface="Times New Roman" panose="02020603050405020304" pitchFamily="18" charset="0"/>
                <a:cs typeface="Times New Roman" panose="02020603050405020304" pitchFamily="18" charset="0"/>
              </a:rPr>
              <a:t>0</a:t>
            </a:r>
            <a:endParaRPr sz="4000" dirty="0">
              <a:latin typeface="Times New Roman" panose="02020603050405020304" pitchFamily="18" charset="0"/>
              <a:cs typeface="Times New Roman" panose="02020603050405020304" pitchFamily="18" charset="0"/>
            </a:endParaRPr>
          </a:p>
        </p:txBody>
      </p:sp>
      <p:sp>
        <p:nvSpPr>
          <p:cNvPr id="104" name="Google Shape;104;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Clr>
                <a:schemeClr val="dk1"/>
              </a:buClr>
              <a:buSzPts val="1800"/>
              <a:buNone/>
            </a:pPr>
            <a:endParaRPr dirty="0"/>
          </a:p>
        </p:txBody>
      </p:sp>
      <p:pic>
        <p:nvPicPr>
          <p:cNvPr id="5" name="Google Shape;111;p16" descr="C:\Documents and Settings\ADMIN\Desktop\Courses Offered.jpg">
            <a:extLst>
              <a:ext uri="{FF2B5EF4-FFF2-40B4-BE49-F238E27FC236}">
                <a16:creationId xmlns:a16="http://schemas.microsoft.com/office/drawing/2014/main" id="{8BDDC179-6EE1-CF10-7913-04C0F9023741}"/>
              </a:ext>
            </a:extLst>
          </p:cNvPr>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 name="TextBox 10">
            <a:extLst>
              <a:ext uri="{FF2B5EF4-FFF2-40B4-BE49-F238E27FC236}">
                <a16:creationId xmlns:a16="http://schemas.microsoft.com/office/drawing/2014/main" id="{AE4DD8CC-E73F-D8AA-F58E-43392AE703C2}"/>
              </a:ext>
            </a:extLst>
          </p:cNvPr>
          <p:cNvSpPr txBox="1"/>
          <p:nvPr/>
        </p:nvSpPr>
        <p:spPr>
          <a:xfrm>
            <a:off x="942972" y="101894"/>
            <a:ext cx="8201025" cy="646331"/>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600"/>
              <a:buFont typeface="Arial"/>
              <a:buNone/>
            </a:pPr>
            <a:r>
              <a:rPr lang="en-IN" sz="3600" dirty="0">
                <a:latin typeface="Times New Roman" panose="02020603050405020304" pitchFamily="18" charset="0"/>
                <a:ea typeface="Calibri"/>
                <a:cs typeface="Times New Roman" panose="02020603050405020304" pitchFamily="18" charset="0"/>
                <a:sym typeface="Calibri"/>
              </a:rPr>
              <a:t>Result:</a:t>
            </a:r>
            <a:endPar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pic>
        <p:nvPicPr>
          <p:cNvPr id="3" name="Picture 2">
            <a:extLst>
              <a:ext uri="{FF2B5EF4-FFF2-40B4-BE49-F238E27FC236}">
                <a16:creationId xmlns:a16="http://schemas.microsoft.com/office/drawing/2014/main" id="{D0F1972D-C3FF-FDC2-7C41-B149A0977C84}"/>
              </a:ext>
            </a:extLst>
          </p:cNvPr>
          <p:cNvPicPr>
            <a:picLocks noChangeAspect="1"/>
          </p:cNvPicPr>
          <p:nvPr/>
        </p:nvPicPr>
        <p:blipFill>
          <a:blip r:embed="rId4"/>
          <a:stretch>
            <a:fillRect/>
          </a:stretch>
        </p:blipFill>
        <p:spPr>
          <a:xfrm>
            <a:off x="1614484" y="960516"/>
            <a:ext cx="6858000" cy="48475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881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257175" y="365126"/>
            <a:ext cx="8515350" cy="12207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800"/>
              <a:buNone/>
            </a:pPr>
            <a:r>
              <a:rPr lang="en-IN" sz="4000" dirty="0">
                <a:latin typeface="Times New Roman" panose="02020603050405020304" pitchFamily="18" charset="0"/>
                <a:cs typeface="Times New Roman" panose="02020603050405020304" pitchFamily="18" charset="0"/>
              </a:rPr>
              <a:t>0</a:t>
            </a:r>
            <a:endParaRPr sz="4000" dirty="0">
              <a:latin typeface="Times New Roman" panose="02020603050405020304" pitchFamily="18" charset="0"/>
              <a:cs typeface="Times New Roman" panose="02020603050405020304" pitchFamily="18" charset="0"/>
            </a:endParaRPr>
          </a:p>
        </p:txBody>
      </p:sp>
      <p:sp>
        <p:nvSpPr>
          <p:cNvPr id="104" name="Google Shape;104;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Clr>
                <a:schemeClr val="dk1"/>
              </a:buClr>
              <a:buSzPts val="1800"/>
              <a:buNone/>
            </a:pPr>
            <a:endParaRPr dirty="0"/>
          </a:p>
        </p:txBody>
      </p:sp>
      <p:pic>
        <p:nvPicPr>
          <p:cNvPr id="5" name="Google Shape;111;p16" descr="C:\Documents and Settings\ADMIN\Desktop\Courses Offered.jpg">
            <a:extLst>
              <a:ext uri="{FF2B5EF4-FFF2-40B4-BE49-F238E27FC236}">
                <a16:creationId xmlns:a16="http://schemas.microsoft.com/office/drawing/2014/main" id="{8BDDC179-6EE1-CF10-7913-04C0F9023741}"/>
              </a:ext>
            </a:extLst>
          </p:cNvPr>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 name="TextBox 10">
            <a:extLst>
              <a:ext uri="{FF2B5EF4-FFF2-40B4-BE49-F238E27FC236}">
                <a16:creationId xmlns:a16="http://schemas.microsoft.com/office/drawing/2014/main" id="{AE4DD8CC-E73F-D8AA-F58E-43392AE703C2}"/>
              </a:ext>
            </a:extLst>
          </p:cNvPr>
          <p:cNvSpPr txBox="1"/>
          <p:nvPr/>
        </p:nvSpPr>
        <p:spPr>
          <a:xfrm>
            <a:off x="942972" y="101894"/>
            <a:ext cx="8201025" cy="646331"/>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600"/>
              <a:buFont typeface="Arial"/>
              <a:buNone/>
            </a:pPr>
            <a:r>
              <a:rPr lang="en-IN" sz="3600" dirty="0">
                <a:latin typeface="Times New Roman" panose="02020603050405020304" pitchFamily="18" charset="0"/>
                <a:ea typeface="Calibri"/>
                <a:cs typeface="Times New Roman" panose="02020603050405020304" pitchFamily="18" charset="0"/>
                <a:sym typeface="Calibri"/>
              </a:rPr>
              <a:t>Result:</a:t>
            </a:r>
            <a:endPar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pic>
        <p:nvPicPr>
          <p:cNvPr id="4" name="Picture 3">
            <a:extLst>
              <a:ext uri="{FF2B5EF4-FFF2-40B4-BE49-F238E27FC236}">
                <a16:creationId xmlns:a16="http://schemas.microsoft.com/office/drawing/2014/main" id="{E625D48E-5D7F-7C23-2C16-3B093E94B785}"/>
              </a:ext>
            </a:extLst>
          </p:cNvPr>
          <p:cNvPicPr>
            <a:picLocks noChangeAspect="1"/>
          </p:cNvPicPr>
          <p:nvPr/>
        </p:nvPicPr>
        <p:blipFill>
          <a:blip r:embed="rId4"/>
          <a:stretch>
            <a:fillRect/>
          </a:stretch>
        </p:blipFill>
        <p:spPr>
          <a:xfrm>
            <a:off x="1461052" y="1011456"/>
            <a:ext cx="6858000" cy="486256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071067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257175" y="365126"/>
            <a:ext cx="8515350" cy="12207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800"/>
              <a:buNone/>
            </a:pPr>
            <a:r>
              <a:rPr lang="en-IN" sz="4000" dirty="0">
                <a:latin typeface="Times New Roman" panose="02020603050405020304" pitchFamily="18" charset="0"/>
                <a:cs typeface="Times New Roman" panose="02020603050405020304" pitchFamily="18" charset="0"/>
              </a:rPr>
              <a:t>0</a:t>
            </a:r>
            <a:endParaRPr sz="4000" dirty="0">
              <a:latin typeface="Times New Roman" panose="02020603050405020304" pitchFamily="18" charset="0"/>
              <a:cs typeface="Times New Roman" panose="02020603050405020304" pitchFamily="18" charset="0"/>
            </a:endParaRPr>
          </a:p>
        </p:txBody>
      </p:sp>
      <p:sp>
        <p:nvSpPr>
          <p:cNvPr id="104" name="Google Shape;104;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Clr>
                <a:schemeClr val="dk1"/>
              </a:buClr>
              <a:buSzPts val="1800"/>
              <a:buNone/>
            </a:pPr>
            <a:endParaRPr dirty="0"/>
          </a:p>
        </p:txBody>
      </p:sp>
      <p:pic>
        <p:nvPicPr>
          <p:cNvPr id="5" name="Google Shape;111;p16" descr="C:\Documents and Settings\ADMIN\Desktop\Courses Offered.jpg">
            <a:extLst>
              <a:ext uri="{FF2B5EF4-FFF2-40B4-BE49-F238E27FC236}">
                <a16:creationId xmlns:a16="http://schemas.microsoft.com/office/drawing/2014/main" id="{8BDDC179-6EE1-CF10-7913-04C0F9023741}"/>
              </a:ext>
            </a:extLst>
          </p:cNvPr>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 name="TextBox 10">
            <a:extLst>
              <a:ext uri="{FF2B5EF4-FFF2-40B4-BE49-F238E27FC236}">
                <a16:creationId xmlns:a16="http://schemas.microsoft.com/office/drawing/2014/main" id="{AE4DD8CC-E73F-D8AA-F58E-43392AE703C2}"/>
              </a:ext>
            </a:extLst>
          </p:cNvPr>
          <p:cNvSpPr txBox="1"/>
          <p:nvPr/>
        </p:nvSpPr>
        <p:spPr>
          <a:xfrm>
            <a:off x="942972" y="101894"/>
            <a:ext cx="8201025" cy="646331"/>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600"/>
              <a:buFont typeface="Arial"/>
              <a:buNone/>
            </a:pPr>
            <a:r>
              <a:rPr lang="en-IN" sz="3600" dirty="0">
                <a:latin typeface="Times New Roman" panose="02020603050405020304" pitchFamily="18" charset="0"/>
                <a:ea typeface="Calibri"/>
                <a:cs typeface="Times New Roman" panose="02020603050405020304" pitchFamily="18" charset="0"/>
                <a:sym typeface="Calibri"/>
              </a:rPr>
              <a:t>Result:</a:t>
            </a:r>
            <a:endPar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pic>
        <p:nvPicPr>
          <p:cNvPr id="3" name="Picture 2">
            <a:extLst>
              <a:ext uri="{FF2B5EF4-FFF2-40B4-BE49-F238E27FC236}">
                <a16:creationId xmlns:a16="http://schemas.microsoft.com/office/drawing/2014/main" id="{38297247-9D43-4329-3185-D4AEA6A0FBAF}"/>
              </a:ext>
            </a:extLst>
          </p:cNvPr>
          <p:cNvPicPr>
            <a:picLocks noChangeAspect="1"/>
          </p:cNvPicPr>
          <p:nvPr/>
        </p:nvPicPr>
        <p:blipFill>
          <a:blip r:embed="rId4"/>
          <a:stretch>
            <a:fillRect/>
          </a:stretch>
        </p:blipFill>
        <p:spPr>
          <a:xfrm>
            <a:off x="1415701" y="925823"/>
            <a:ext cx="7255566" cy="4797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0501205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1"/>
          <p:cNvSpPr txBox="1">
            <a:spLocks noGrp="1"/>
          </p:cNvSpPr>
          <p:nvPr>
            <p:ph type="ctrTitle"/>
          </p:nvPr>
        </p:nvSpPr>
        <p:spPr>
          <a:xfrm>
            <a:off x="685800" y="1122363"/>
            <a:ext cx="7772400" cy="23877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endParaRPr/>
          </a:p>
        </p:txBody>
      </p:sp>
      <p:sp>
        <p:nvSpPr>
          <p:cNvPr id="247" name="Google Shape;247;p31"/>
          <p:cNvSpPr txBox="1">
            <a:spLocks noGrp="1"/>
          </p:cNvSpPr>
          <p:nvPr>
            <p:ph type="subTitle" idx="1"/>
          </p:nvPr>
        </p:nvSpPr>
        <p:spPr>
          <a:xfrm>
            <a:off x="1143000" y="3602038"/>
            <a:ext cx="6858000" cy="16557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endParaRPr/>
          </a:p>
        </p:txBody>
      </p:sp>
      <p:pic>
        <p:nvPicPr>
          <p:cNvPr id="248" name="Google Shape;248;p31" descr="C:\Documents and Settings\ADMIN\Desktop\Courses Offered.jpg"/>
          <p:cNvPicPr preferRelativeResize="0"/>
          <p:nvPr/>
        </p:nvPicPr>
        <p:blipFill rotWithShape="1">
          <a:blip r:embed="rId3">
            <a:alphaModFix/>
          </a:blip>
          <a:srcRect/>
          <a:stretch/>
        </p:blipFill>
        <p:spPr>
          <a:xfrm>
            <a:off x="-56322" y="0"/>
            <a:ext cx="9144000" cy="6858000"/>
          </a:xfrm>
          <a:prstGeom prst="rect">
            <a:avLst/>
          </a:prstGeom>
          <a:noFill/>
          <a:ln>
            <a:noFill/>
          </a:ln>
        </p:spPr>
      </p:pic>
      <p:sp>
        <p:nvSpPr>
          <p:cNvPr id="249" name="Google Shape;249;p31"/>
          <p:cNvSpPr txBox="1"/>
          <p:nvPr/>
        </p:nvSpPr>
        <p:spPr>
          <a:xfrm>
            <a:off x="5410200" y="6664675"/>
            <a:ext cx="7086600" cy="246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IN" sz="1000" b="1" i="0" u="none" strike="noStrike" cap="none">
                <a:solidFill>
                  <a:schemeClr val="dk1"/>
                </a:solidFill>
                <a:latin typeface="Calibri"/>
                <a:ea typeface="Calibri"/>
                <a:cs typeface="Calibri"/>
                <a:sym typeface="Calibri"/>
              </a:rPr>
              <a:t>Department of Computer Science &amp; Engineering, DSCE</a:t>
            </a:r>
            <a:endParaRPr sz="1400" b="0" i="0" u="none" strike="noStrike" cap="none">
              <a:solidFill>
                <a:srgbClr val="000000"/>
              </a:solidFill>
              <a:latin typeface="Arial"/>
              <a:ea typeface="Arial"/>
              <a:cs typeface="Arial"/>
              <a:sym typeface="Arial"/>
            </a:endParaRPr>
          </a:p>
        </p:txBody>
      </p:sp>
      <p:sp>
        <p:nvSpPr>
          <p:cNvPr id="250" name="Google Shape;250;p31"/>
          <p:cNvSpPr txBox="1"/>
          <p:nvPr/>
        </p:nvSpPr>
        <p:spPr>
          <a:xfrm>
            <a:off x="2260850" y="2491250"/>
            <a:ext cx="56511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251" name="Google Shape;251;p31"/>
          <p:cNvSpPr txBox="1"/>
          <p:nvPr/>
        </p:nvSpPr>
        <p:spPr>
          <a:xfrm>
            <a:off x="1935200" y="2491250"/>
            <a:ext cx="6245100" cy="1154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6300"/>
              <a:buFont typeface="Arial"/>
              <a:buNone/>
            </a:pPr>
            <a:r>
              <a:rPr lang="en-IN" sz="6300" b="1" i="0" u="none" strike="noStrike" cap="none">
                <a:solidFill>
                  <a:srgbClr val="000000"/>
                </a:solidFill>
                <a:latin typeface="Calibri"/>
                <a:ea typeface="Calibri"/>
                <a:cs typeface="Calibri"/>
                <a:sym typeface="Calibri"/>
              </a:rPr>
              <a:t>   THANK YOU!</a:t>
            </a:r>
            <a:endParaRPr sz="6300" b="1" i="0" u="none" strike="noStrike" cap="none">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ctrTitle"/>
          </p:nvPr>
        </p:nvSpPr>
        <p:spPr>
          <a:xfrm>
            <a:off x="685800" y="1122363"/>
            <a:ext cx="7772400" cy="23877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endParaRPr/>
          </a:p>
        </p:txBody>
      </p:sp>
      <p:sp>
        <p:nvSpPr>
          <p:cNvPr id="95" name="Google Shape;95;p14"/>
          <p:cNvSpPr txBox="1">
            <a:spLocks noGrp="1"/>
          </p:cNvSpPr>
          <p:nvPr>
            <p:ph type="subTitle" idx="1"/>
          </p:nvPr>
        </p:nvSpPr>
        <p:spPr>
          <a:xfrm>
            <a:off x="1143000" y="3602038"/>
            <a:ext cx="6858000" cy="16557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endParaRPr/>
          </a:p>
        </p:txBody>
      </p:sp>
      <p:pic>
        <p:nvPicPr>
          <p:cNvPr id="96" name="Google Shape;96;p14" descr="C:\Documents and Settings\ADMIN\Desktop\Courses Offered.jpg"/>
          <p:cNvPicPr preferRelativeResize="0"/>
          <p:nvPr/>
        </p:nvPicPr>
        <p:blipFill rotWithShape="1">
          <a:blip r:embed="rId3">
            <a:alphaModFix/>
          </a:blip>
          <a:srcRect/>
          <a:stretch/>
        </p:blipFill>
        <p:spPr>
          <a:xfrm>
            <a:off x="0" y="0"/>
            <a:ext cx="9144000" cy="6858000"/>
          </a:xfrm>
          <a:prstGeom prst="rect">
            <a:avLst/>
          </a:prstGeom>
          <a:noFill/>
          <a:ln>
            <a:noFill/>
          </a:ln>
        </p:spPr>
      </p:pic>
      <p:sp>
        <p:nvSpPr>
          <p:cNvPr id="97" name="Google Shape;97;p14"/>
          <p:cNvSpPr txBox="1"/>
          <p:nvPr/>
        </p:nvSpPr>
        <p:spPr>
          <a:xfrm>
            <a:off x="5410200" y="6664675"/>
            <a:ext cx="7086600" cy="246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IN" sz="1000" b="1" i="0" u="none" strike="noStrike" cap="none">
                <a:solidFill>
                  <a:schemeClr val="dk1"/>
                </a:solidFill>
                <a:latin typeface="Calibri"/>
                <a:ea typeface="Calibri"/>
                <a:cs typeface="Calibri"/>
                <a:sym typeface="Calibri"/>
              </a:rPr>
              <a:t>Department of Computer Science &amp; Engineering, DSCE</a:t>
            </a:r>
            <a:endParaRPr sz="1400" b="0" i="0" u="none" strike="noStrike" cap="none">
              <a:solidFill>
                <a:srgbClr val="000000"/>
              </a:solidFill>
              <a:latin typeface="Arial"/>
              <a:ea typeface="Arial"/>
              <a:cs typeface="Arial"/>
              <a:sym typeface="Arial"/>
            </a:endParaRPr>
          </a:p>
        </p:txBody>
      </p:sp>
      <p:sp>
        <p:nvSpPr>
          <p:cNvPr id="98" name="Google Shape;98;p14"/>
          <p:cNvSpPr txBox="1"/>
          <p:nvPr/>
        </p:nvSpPr>
        <p:spPr>
          <a:xfrm>
            <a:off x="1230262" y="604578"/>
            <a:ext cx="7340700" cy="1231076"/>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IN" sz="32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INTRODUCTION TO THE PROBLEM:</a:t>
            </a:r>
            <a:endParaRPr sz="32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A13F3205-6BC6-CD1B-1B89-20B00FEEC6C3}"/>
              </a:ext>
            </a:extLst>
          </p:cNvPr>
          <p:cNvSpPr txBox="1"/>
          <p:nvPr/>
        </p:nvSpPr>
        <p:spPr>
          <a:xfrm>
            <a:off x="978693" y="1600262"/>
            <a:ext cx="7186613" cy="2951064"/>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800" i="0" dirty="0">
                <a:solidFill>
                  <a:srgbClr val="202124"/>
                </a:solidFill>
                <a:effectLst/>
                <a:latin typeface="Times New Roman" panose="02020603050405020304" pitchFamily="18" charset="0"/>
                <a:cs typeface="Times New Roman" panose="02020603050405020304" pitchFamily="18" charset="0"/>
              </a:rPr>
              <a:t>Over 1 billion people are estimated to experience disability among those </a:t>
            </a:r>
            <a:r>
              <a:rPr lang="en-US" sz="1800" dirty="0">
                <a:solidFill>
                  <a:srgbClr val="202124"/>
                </a:solidFill>
                <a:latin typeface="Times New Roman" panose="02020603050405020304" pitchFamily="18" charset="0"/>
                <a:cs typeface="Times New Roman" panose="02020603050405020304" pitchFamily="18" charset="0"/>
              </a:rPr>
              <a:t>430</a:t>
            </a:r>
            <a:r>
              <a:rPr lang="en-US" sz="1800" i="0" dirty="0">
                <a:solidFill>
                  <a:srgbClr val="202124"/>
                </a:solidFill>
                <a:effectLst/>
                <a:latin typeface="Times New Roman" panose="02020603050405020304" pitchFamily="18" charset="0"/>
                <a:cs typeface="Times New Roman" panose="02020603050405020304" pitchFamily="18" charset="0"/>
              </a:rPr>
              <a:t> million are deaf and 1 million are dumb.</a:t>
            </a:r>
          </a:p>
          <a:p>
            <a:pPr marL="285750" indent="-285750" algn="just">
              <a:lnSpc>
                <a:spcPct val="150000"/>
              </a:lnSpc>
              <a:buFont typeface="Arial" panose="020B0604020202020204" pitchFamily="34" charset="0"/>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Vocal Communication is a way to convey our thoughts, messages, and information. However, each of us is not gifted to be able to share our thoughts in verbal mode with others due to some physical disabilities</a:t>
            </a:r>
          </a:p>
          <a:p>
            <a:pPr marL="285750" indent="-285750" algn="just">
              <a:lnSpc>
                <a:spcPct val="150000"/>
              </a:lnSpc>
              <a:buFont typeface="Arial" panose="020B0604020202020204" pitchFamily="34" charset="0"/>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Thus, there is a need of building up a device that can interpret the gestures into text and speech. </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ctrTitle"/>
          </p:nvPr>
        </p:nvSpPr>
        <p:spPr>
          <a:xfrm>
            <a:off x="685800" y="1122363"/>
            <a:ext cx="7772400" cy="23877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endParaRPr/>
          </a:p>
        </p:txBody>
      </p:sp>
      <p:sp>
        <p:nvSpPr>
          <p:cNvPr id="95" name="Google Shape;95;p14"/>
          <p:cNvSpPr txBox="1">
            <a:spLocks noGrp="1"/>
          </p:cNvSpPr>
          <p:nvPr>
            <p:ph type="subTitle" idx="1"/>
          </p:nvPr>
        </p:nvSpPr>
        <p:spPr>
          <a:xfrm>
            <a:off x="1143000" y="3602038"/>
            <a:ext cx="6858000" cy="16557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endParaRPr/>
          </a:p>
        </p:txBody>
      </p:sp>
      <p:pic>
        <p:nvPicPr>
          <p:cNvPr id="96" name="Google Shape;96;p14" descr="C:\Documents and Settings\ADMIN\Desktop\Courses Offered.jpg"/>
          <p:cNvPicPr preferRelativeResize="0"/>
          <p:nvPr/>
        </p:nvPicPr>
        <p:blipFill rotWithShape="1">
          <a:blip r:embed="rId3">
            <a:alphaModFix/>
          </a:blip>
          <a:srcRect/>
          <a:stretch/>
        </p:blipFill>
        <p:spPr>
          <a:xfrm>
            <a:off x="0" y="0"/>
            <a:ext cx="9144000" cy="6858000"/>
          </a:xfrm>
          <a:prstGeom prst="rect">
            <a:avLst/>
          </a:prstGeom>
          <a:noFill/>
          <a:ln>
            <a:noFill/>
          </a:ln>
        </p:spPr>
      </p:pic>
      <p:sp>
        <p:nvSpPr>
          <p:cNvPr id="97" name="Google Shape;97;p14"/>
          <p:cNvSpPr txBox="1"/>
          <p:nvPr/>
        </p:nvSpPr>
        <p:spPr>
          <a:xfrm>
            <a:off x="5410200" y="6664675"/>
            <a:ext cx="7086600" cy="246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IN" sz="1000" b="1" i="0" u="none" strike="noStrike" cap="none">
                <a:solidFill>
                  <a:schemeClr val="dk1"/>
                </a:solidFill>
                <a:latin typeface="Calibri"/>
                <a:ea typeface="Calibri"/>
                <a:cs typeface="Calibri"/>
                <a:sym typeface="Calibri"/>
              </a:rPr>
              <a:t>Department of Computer Science &amp; Engineering, DSCE</a:t>
            </a:r>
            <a:endParaRPr sz="1400" b="0" i="0" u="none" strike="noStrike" cap="none">
              <a:solidFill>
                <a:srgbClr val="000000"/>
              </a:solidFill>
              <a:latin typeface="Arial"/>
              <a:ea typeface="Arial"/>
              <a:cs typeface="Arial"/>
              <a:sym typeface="Arial"/>
            </a:endParaRPr>
          </a:p>
        </p:txBody>
      </p:sp>
      <p:sp>
        <p:nvSpPr>
          <p:cNvPr id="98" name="Google Shape;98;p14"/>
          <p:cNvSpPr txBox="1"/>
          <p:nvPr/>
        </p:nvSpPr>
        <p:spPr>
          <a:xfrm>
            <a:off x="1230262" y="604578"/>
            <a:ext cx="7340700" cy="1231076"/>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IN" sz="32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Cost Analysis</a:t>
            </a:r>
            <a:endParaRPr sz="32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A13F3205-6BC6-CD1B-1B89-20B00FEEC6C3}"/>
              </a:ext>
            </a:extLst>
          </p:cNvPr>
          <p:cNvSpPr txBox="1"/>
          <p:nvPr/>
        </p:nvSpPr>
        <p:spPr>
          <a:xfrm>
            <a:off x="978693" y="1600262"/>
            <a:ext cx="7186613" cy="458074"/>
          </a:xfrm>
          <a:prstGeom prst="rect">
            <a:avLst/>
          </a:prstGeom>
          <a:noFill/>
        </p:spPr>
        <p:txBody>
          <a:bodyPr wrap="square">
            <a:spAutoFit/>
          </a:bodyPr>
          <a:lstStyle/>
          <a:p>
            <a:pPr algn="just">
              <a:lnSpc>
                <a:spcPct val="150000"/>
              </a:lnSpc>
            </a:pPr>
            <a:endParaRPr lang="en-IN" sz="1800" dirty="0">
              <a:latin typeface="Times New Roman" panose="02020603050405020304" pitchFamily="18" charset="0"/>
              <a:cs typeface="Times New Roman" panose="02020603050405020304" pitchFamily="18" charset="0"/>
            </a:endParaRPr>
          </a:p>
        </p:txBody>
      </p:sp>
      <p:graphicFrame>
        <p:nvGraphicFramePr>
          <p:cNvPr id="2" name="Table 3">
            <a:extLst>
              <a:ext uri="{FF2B5EF4-FFF2-40B4-BE49-F238E27FC236}">
                <a16:creationId xmlns:a16="http://schemas.microsoft.com/office/drawing/2014/main" id="{EEF0C261-6F18-7A34-216E-22367F54EE9C}"/>
              </a:ext>
            </a:extLst>
          </p:cNvPr>
          <p:cNvGraphicFramePr>
            <a:graphicFrameLocks noGrp="1"/>
          </p:cNvGraphicFramePr>
          <p:nvPr>
            <p:extLst>
              <p:ext uri="{D42A27DB-BD31-4B8C-83A1-F6EECF244321}">
                <p14:modId xmlns:p14="http://schemas.microsoft.com/office/powerpoint/2010/main" val="2339513151"/>
              </p:ext>
            </p:extLst>
          </p:nvPr>
        </p:nvGraphicFramePr>
        <p:xfrm>
          <a:off x="1524000" y="1397000"/>
          <a:ext cx="6096000" cy="3017435"/>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1684999108"/>
                    </a:ext>
                  </a:extLst>
                </a:gridCol>
                <a:gridCol w="3048000">
                  <a:extLst>
                    <a:ext uri="{9D8B030D-6E8A-4147-A177-3AD203B41FA5}">
                      <a16:colId xmlns:a16="http://schemas.microsoft.com/office/drawing/2014/main" val="1048965563"/>
                    </a:ext>
                  </a:extLst>
                </a:gridCol>
              </a:tblGrid>
              <a:tr h="375835">
                <a:tc>
                  <a:txBody>
                    <a:bodyPr/>
                    <a:lstStyle/>
                    <a:p>
                      <a:pPr algn="ctr"/>
                      <a:r>
                        <a:rPr lang="en-IN" dirty="0"/>
                        <a:t>  Components</a:t>
                      </a:r>
                    </a:p>
                  </a:txBody>
                  <a:tcPr/>
                </a:tc>
                <a:tc>
                  <a:txBody>
                    <a:bodyPr/>
                    <a:lstStyle/>
                    <a:p>
                      <a:pPr algn="ctr"/>
                      <a:r>
                        <a:rPr lang="en-IN" dirty="0"/>
                        <a:t>Cost(Rs)</a:t>
                      </a:r>
                    </a:p>
                  </a:txBody>
                  <a:tcPr/>
                </a:tc>
                <a:extLst>
                  <a:ext uri="{0D108BD9-81ED-4DB2-BD59-A6C34878D82A}">
                    <a16:rowId xmlns:a16="http://schemas.microsoft.com/office/drawing/2014/main" val="668326257"/>
                  </a:ext>
                </a:extLst>
              </a:tr>
              <a:tr h="375835">
                <a:tc>
                  <a:txBody>
                    <a:bodyPr/>
                    <a:lstStyle/>
                    <a:p>
                      <a:pPr algn="ctr"/>
                      <a:r>
                        <a:rPr lang="en-IN" dirty="0"/>
                        <a:t>Arduino Nano </a:t>
                      </a:r>
                    </a:p>
                  </a:txBody>
                  <a:tcPr/>
                </a:tc>
                <a:tc>
                  <a:txBody>
                    <a:bodyPr/>
                    <a:lstStyle/>
                    <a:p>
                      <a:pPr algn="ctr"/>
                      <a:r>
                        <a:rPr lang="en-IN" dirty="0"/>
                        <a:t>  500</a:t>
                      </a:r>
                    </a:p>
                  </a:txBody>
                  <a:tcPr/>
                </a:tc>
                <a:extLst>
                  <a:ext uri="{0D108BD9-81ED-4DB2-BD59-A6C34878D82A}">
                    <a16:rowId xmlns:a16="http://schemas.microsoft.com/office/drawing/2014/main" val="2084447073"/>
                  </a:ext>
                </a:extLst>
              </a:tr>
              <a:tr h="375835">
                <a:tc>
                  <a:txBody>
                    <a:bodyPr/>
                    <a:lstStyle/>
                    <a:p>
                      <a:pPr algn="ctr"/>
                      <a:r>
                        <a:rPr lang="en-IN" dirty="0"/>
                        <a:t>Copper Sheets</a:t>
                      </a:r>
                    </a:p>
                  </a:txBody>
                  <a:tcPr/>
                </a:tc>
                <a:tc>
                  <a:txBody>
                    <a:bodyPr/>
                    <a:lstStyle/>
                    <a:p>
                      <a:pPr algn="ctr"/>
                      <a:r>
                        <a:rPr lang="en-IN" dirty="0"/>
                        <a:t>20</a:t>
                      </a:r>
                    </a:p>
                  </a:txBody>
                  <a:tcPr/>
                </a:tc>
                <a:extLst>
                  <a:ext uri="{0D108BD9-81ED-4DB2-BD59-A6C34878D82A}">
                    <a16:rowId xmlns:a16="http://schemas.microsoft.com/office/drawing/2014/main" val="2122641588"/>
                  </a:ext>
                </a:extLst>
              </a:tr>
              <a:tr h="375835">
                <a:tc>
                  <a:txBody>
                    <a:bodyPr/>
                    <a:lstStyle/>
                    <a:p>
                      <a:pPr algn="ctr"/>
                      <a:r>
                        <a:rPr lang="en-IN" dirty="0"/>
                        <a:t>Accelerometer</a:t>
                      </a:r>
                    </a:p>
                  </a:txBody>
                  <a:tcPr/>
                </a:tc>
                <a:tc>
                  <a:txBody>
                    <a:bodyPr/>
                    <a:lstStyle/>
                    <a:p>
                      <a:pPr algn="ctr"/>
                      <a:r>
                        <a:rPr lang="en-IN" dirty="0"/>
                        <a:t>650</a:t>
                      </a:r>
                    </a:p>
                  </a:txBody>
                  <a:tcPr/>
                </a:tc>
                <a:extLst>
                  <a:ext uri="{0D108BD9-81ED-4DB2-BD59-A6C34878D82A}">
                    <a16:rowId xmlns:a16="http://schemas.microsoft.com/office/drawing/2014/main" val="1316238109"/>
                  </a:ext>
                </a:extLst>
              </a:tr>
              <a:tr h="375835">
                <a:tc>
                  <a:txBody>
                    <a:bodyPr/>
                    <a:lstStyle/>
                    <a:p>
                      <a:pPr algn="ctr"/>
                      <a:r>
                        <a:rPr lang="en-IN" dirty="0"/>
                        <a:t>Bluetooth module</a:t>
                      </a:r>
                    </a:p>
                  </a:txBody>
                  <a:tcPr/>
                </a:tc>
                <a:tc>
                  <a:txBody>
                    <a:bodyPr/>
                    <a:lstStyle/>
                    <a:p>
                      <a:pPr algn="ctr"/>
                      <a:r>
                        <a:rPr lang="en-IN" dirty="0"/>
                        <a:t>300</a:t>
                      </a:r>
                    </a:p>
                  </a:txBody>
                  <a:tcPr/>
                </a:tc>
                <a:extLst>
                  <a:ext uri="{0D108BD9-81ED-4DB2-BD59-A6C34878D82A}">
                    <a16:rowId xmlns:a16="http://schemas.microsoft.com/office/drawing/2014/main" val="2386040106"/>
                  </a:ext>
                </a:extLst>
              </a:tr>
              <a:tr h="375835">
                <a:tc>
                  <a:txBody>
                    <a:bodyPr/>
                    <a:lstStyle/>
                    <a:p>
                      <a:pPr algn="ctr"/>
                      <a:r>
                        <a:rPr lang="en-IN" dirty="0"/>
                        <a:t>Voice module and speaker</a:t>
                      </a:r>
                    </a:p>
                  </a:txBody>
                  <a:tcPr/>
                </a:tc>
                <a:tc>
                  <a:txBody>
                    <a:bodyPr/>
                    <a:lstStyle/>
                    <a:p>
                      <a:pPr algn="ctr"/>
                      <a:r>
                        <a:rPr lang="en-IN" dirty="0"/>
                        <a:t>500</a:t>
                      </a:r>
                    </a:p>
                  </a:txBody>
                  <a:tcPr/>
                </a:tc>
                <a:extLst>
                  <a:ext uri="{0D108BD9-81ED-4DB2-BD59-A6C34878D82A}">
                    <a16:rowId xmlns:a16="http://schemas.microsoft.com/office/drawing/2014/main" val="610246477"/>
                  </a:ext>
                </a:extLst>
              </a:tr>
              <a:tr h="386590">
                <a:tc>
                  <a:txBody>
                    <a:bodyPr/>
                    <a:lstStyle/>
                    <a:p>
                      <a:pPr algn="ctr"/>
                      <a:r>
                        <a:rPr lang="en-IN" dirty="0"/>
                        <a:t>Others</a:t>
                      </a:r>
                    </a:p>
                  </a:txBody>
                  <a:tcPr/>
                </a:tc>
                <a:tc>
                  <a:txBody>
                    <a:bodyPr/>
                    <a:lstStyle/>
                    <a:p>
                      <a:pPr algn="ctr"/>
                      <a:r>
                        <a:rPr lang="en-IN" dirty="0"/>
                        <a:t>500</a:t>
                      </a:r>
                    </a:p>
                  </a:txBody>
                  <a:tcPr/>
                </a:tc>
                <a:extLst>
                  <a:ext uri="{0D108BD9-81ED-4DB2-BD59-A6C34878D82A}">
                    <a16:rowId xmlns:a16="http://schemas.microsoft.com/office/drawing/2014/main" val="338436275"/>
                  </a:ext>
                </a:extLst>
              </a:tr>
              <a:tr h="375835">
                <a:tc>
                  <a:txBody>
                    <a:bodyPr/>
                    <a:lstStyle/>
                    <a:p>
                      <a:pPr algn="ctr"/>
                      <a:r>
                        <a:rPr lang="en-IN" dirty="0"/>
                        <a:t>Total</a:t>
                      </a:r>
                    </a:p>
                  </a:txBody>
                  <a:tcPr/>
                </a:tc>
                <a:tc>
                  <a:txBody>
                    <a:bodyPr/>
                    <a:lstStyle/>
                    <a:p>
                      <a:pPr algn="ctr"/>
                      <a:r>
                        <a:rPr lang="en-IN" dirty="0"/>
                        <a:t>2470</a:t>
                      </a:r>
                    </a:p>
                  </a:txBody>
                  <a:tcPr/>
                </a:tc>
                <a:extLst>
                  <a:ext uri="{0D108BD9-81ED-4DB2-BD59-A6C34878D82A}">
                    <a16:rowId xmlns:a16="http://schemas.microsoft.com/office/drawing/2014/main" val="2775850115"/>
                  </a:ext>
                </a:extLst>
              </a:tr>
            </a:tbl>
          </a:graphicData>
        </a:graphic>
      </p:graphicFrame>
    </p:spTree>
    <p:extLst>
      <p:ext uri="{BB962C8B-B14F-4D97-AF65-F5344CB8AC3E}">
        <p14:creationId xmlns:p14="http://schemas.microsoft.com/office/powerpoint/2010/main" val="2047137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txBox="1">
            <a:spLocks noGrp="1"/>
          </p:cNvSpPr>
          <p:nvPr>
            <p:ph type="ctrTitle"/>
          </p:nvPr>
        </p:nvSpPr>
        <p:spPr>
          <a:xfrm>
            <a:off x="685800" y="1122363"/>
            <a:ext cx="7772400" cy="23877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endParaRPr/>
          </a:p>
        </p:txBody>
      </p:sp>
      <p:sp>
        <p:nvSpPr>
          <p:cNvPr id="110" name="Google Shape;110;p16"/>
          <p:cNvSpPr txBox="1">
            <a:spLocks noGrp="1"/>
          </p:cNvSpPr>
          <p:nvPr>
            <p:ph type="subTitle" idx="1"/>
          </p:nvPr>
        </p:nvSpPr>
        <p:spPr>
          <a:xfrm>
            <a:off x="1143000" y="3602038"/>
            <a:ext cx="6858000" cy="16557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endParaRPr/>
          </a:p>
        </p:txBody>
      </p:sp>
      <p:pic>
        <p:nvPicPr>
          <p:cNvPr id="111" name="Google Shape;111;p16" descr="C:\Documents and Settings\ADMIN\Desktop\Courses Offered.jpg"/>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2" name="Google Shape;112;p16"/>
          <p:cNvSpPr txBox="1"/>
          <p:nvPr/>
        </p:nvSpPr>
        <p:spPr>
          <a:xfrm>
            <a:off x="5410200" y="6664675"/>
            <a:ext cx="7086600" cy="246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IN" sz="1000" b="1" i="0" u="none" strike="noStrike" cap="none">
                <a:solidFill>
                  <a:schemeClr val="dk1"/>
                </a:solidFill>
                <a:latin typeface="Calibri"/>
                <a:ea typeface="Calibri"/>
                <a:cs typeface="Calibri"/>
                <a:sym typeface="Calibri"/>
              </a:rPr>
              <a:t>Department of Computer Science &amp; Engineering, DSCE</a:t>
            </a:r>
            <a:endParaRPr sz="1400" b="0" i="0" u="none" strike="noStrike" cap="none">
              <a:solidFill>
                <a:srgbClr val="000000"/>
              </a:solidFill>
              <a:latin typeface="Arial"/>
              <a:ea typeface="Arial"/>
              <a:cs typeface="Arial"/>
              <a:sym typeface="Arial"/>
            </a:endParaRPr>
          </a:p>
        </p:txBody>
      </p:sp>
      <p:sp>
        <p:nvSpPr>
          <p:cNvPr id="113" name="Google Shape;113;p16"/>
          <p:cNvSpPr txBox="1"/>
          <p:nvPr/>
        </p:nvSpPr>
        <p:spPr>
          <a:xfrm>
            <a:off x="1149775" y="460650"/>
            <a:ext cx="7586100" cy="1053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114" name="Google Shape;114;p16"/>
          <p:cNvSpPr txBox="1"/>
          <p:nvPr/>
        </p:nvSpPr>
        <p:spPr>
          <a:xfrm>
            <a:off x="893900" y="330755"/>
            <a:ext cx="8735875" cy="73863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SYSTEM DIAGRAM / ARCHITECTURE:</a:t>
            </a:r>
            <a:endParaRPr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pic>
        <p:nvPicPr>
          <p:cNvPr id="3" name="Picture 2">
            <a:extLst>
              <a:ext uri="{FF2B5EF4-FFF2-40B4-BE49-F238E27FC236}">
                <a16:creationId xmlns:a16="http://schemas.microsoft.com/office/drawing/2014/main" id="{53892902-ACAA-87BA-CB31-0E70F27AFC98}"/>
              </a:ext>
            </a:extLst>
          </p:cNvPr>
          <p:cNvPicPr>
            <a:picLocks noChangeAspect="1"/>
          </p:cNvPicPr>
          <p:nvPr/>
        </p:nvPicPr>
        <p:blipFill>
          <a:blip r:embed="rId4"/>
          <a:stretch>
            <a:fillRect/>
          </a:stretch>
        </p:blipFill>
        <p:spPr>
          <a:xfrm>
            <a:off x="1844065" y="1292086"/>
            <a:ext cx="5455870" cy="444355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txBox="1">
            <a:spLocks noGrp="1"/>
          </p:cNvSpPr>
          <p:nvPr>
            <p:ph type="ctrTitle"/>
          </p:nvPr>
        </p:nvSpPr>
        <p:spPr>
          <a:xfrm>
            <a:off x="685800" y="1122363"/>
            <a:ext cx="7772400" cy="23877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endParaRPr/>
          </a:p>
        </p:txBody>
      </p:sp>
      <p:sp>
        <p:nvSpPr>
          <p:cNvPr id="110" name="Google Shape;110;p16"/>
          <p:cNvSpPr txBox="1">
            <a:spLocks noGrp="1"/>
          </p:cNvSpPr>
          <p:nvPr>
            <p:ph type="subTitle" idx="1"/>
          </p:nvPr>
        </p:nvSpPr>
        <p:spPr>
          <a:xfrm>
            <a:off x="1143000" y="3602038"/>
            <a:ext cx="6858000" cy="16557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endParaRPr/>
          </a:p>
        </p:txBody>
      </p:sp>
      <p:pic>
        <p:nvPicPr>
          <p:cNvPr id="111" name="Google Shape;111;p16" descr="C:\Documents and Settings\ADMIN\Desktop\Courses Offered.jpg"/>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2" name="Google Shape;112;p16"/>
          <p:cNvSpPr txBox="1"/>
          <p:nvPr/>
        </p:nvSpPr>
        <p:spPr>
          <a:xfrm>
            <a:off x="5410200" y="6664675"/>
            <a:ext cx="7086600" cy="246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IN" sz="1000" b="1" i="0" u="none" strike="noStrike" cap="none">
                <a:solidFill>
                  <a:schemeClr val="dk1"/>
                </a:solidFill>
                <a:latin typeface="Calibri"/>
                <a:ea typeface="Calibri"/>
                <a:cs typeface="Calibri"/>
                <a:sym typeface="Calibri"/>
              </a:rPr>
              <a:t>Department of Computer Science &amp; Engineering, DSCE</a:t>
            </a:r>
            <a:endParaRPr sz="1400" b="0" i="0" u="none" strike="noStrike" cap="none">
              <a:solidFill>
                <a:srgbClr val="000000"/>
              </a:solidFill>
              <a:latin typeface="Arial"/>
              <a:ea typeface="Arial"/>
              <a:cs typeface="Arial"/>
              <a:sym typeface="Arial"/>
            </a:endParaRPr>
          </a:p>
        </p:txBody>
      </p:sp>
      <p:sp>
        <p:nvSpPr>
          <p:cNvPr id="113" name="Google Shape;113;p16"/>
          <p:cNvSpPr txBox="1"/>
          <p:nvPr/>
        </p:nvSpPr>
        <p:spPr>
          <a:xfrm>
            <a:off x="1149775" y="460650"/>
            <a:ext cx="7586100" cy="1053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114" name="Google Shape;114;p16"/>
          <p:cNvSpPr txBox="1"/>
          <p:nvPr/>
        </p:nvSpPr>
        <p:spPr>
          <a:xfrm>
            <a:off x="1149775" y="422190"/>
            <a:ext cx="8735875" cy="73863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Methodology:</a:t>
            </a:r>
            <a:endParaRPr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sp>
        <p:nvSpPr>
          <p:cNvPr id="2" name="TextBox 1">
            <a:extLst>
              <a:ext uri="{FF2B5EF4-FFF2-40B4-BE49-F238E27FC236}">
                <a16:creationId xmlns:a16="http://schemas.microsoft.com/office/drawing/2014/main" id="{453C16E3-35AA-0F06-164B-4053687D26E8}"/>
              </a:ext>
            </a:extLst>
          </p:cNvPr>
          <p:cNvSpPr txBox="1"/>
          <p:nvPr/>
        </p:nvSpPr>
        <p:spPr>
          <a:xfrm>
            <a:off x="979288" y="1400143"/>
            <a:ext cx="7927074" cy="3139321"/>
          </a:xfrm>
          <a:prstGeom prst="rect">
            <a:avLst/>
          </a:prstGeom>
          <a:noFill/>
        </p:spPr>
        <p:txBody>
          <a:bodyPr wrap="square">
            <a:spAutoFit/>
          </a:bodyPr>
          <a:lstStyle/>
          <a:p>
            <a:pPr marL="285750" indent="-285750" algn="just">
              <a:buFont typeface="Arial" panose="020B0604020202020204" pitchFamily="34" charset="0"/>
              <a:buChar char="•"/>
            </a:pPr>
            <a:r>
              <a:rPr lang="en-US" sz="1800" b="0" i="0" u="none" strike="noStrike" baseline="0" dirty="0">
                <a:latin typeface="Times New Roman" panose="02020603050405020304" pitchFamily="18" charset="0"/>
                <a:cs typeface="Times New Roman" panose="02020603050405020304" pitchFamily="18" charset="0"/>
              </a:rPr>
              <a:t>Each finger of the left hand is mounted with copper sheets. Four of them are used to give input, fifth one is connected to the ground pin of the nano board.</a:t>
            </a:r>
          </a:p>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Accelerometer and </a:t>
            </a:r>
            <a:r>
              <a:rPr lang="en-US" sz="1800" b="0" i="0" u="none" strike="noStrike" baseline="0" dirty="0">
                <a:latin typeface="Times New Roman" panose="02020603050405020304" pitchFamily="18" charset="0"/>
                <a:cs typeface="Times New Roman" panose="02020603050405020304" pitchFamily="18" charset="0"/>
              </a:rPr>
              <a:t>Bluetooth BLE module is connected to the Arduino board. </a:t>
            </a:r>
          </a:p>
          <a:p>
            <a:pPr marL="285750" indent="-285750" algn="just">
              <a:buFont typeface="Arial" panose="020B0604020202020204" pitchFamily="34" charset="0"/>
              <a:buChar char="•"/>
            </a:pPr>
            <a:r>
              <a:rPr lang="en-US" sz="1800" b="0" i="0" u="none" strike="noStrike" baseline="0" dirty="0">
                <a:latin typeface="Times New Roman" panose="02020603050405020304" pitchFamily="18" charset="0"/>
                <a:cs typeface="Times New Roman" panose="02020603050405020304" pitchFamily="18" charset="0"/>
              </a:rPr>
              <a:t>From copper sheets and accelerometers, both static and dynamic gestures can be identified. </a:t>
            </a:r>
          </a:p>
          <a:p>
            <a:pPr marL="285750" indent="-285750" algn="just">
              <a:buFont typeface="Arial" panose="020B0604020202020204" pitchFamily="34" charset="0"/>
              <a:buChar char="•"/>
            </a:pPr>
            <a:r>
              <a:rPr lang="en-US" sz="1800" b="0" i="0" u="none" strike="noStrike" baseline="0" dirty="0">
                <a:latin typeface="Times New Roman" panose="02020603050405020304" pitchFamily="18" charset="0"/>
                <a:cs typeface="Times New Roman" panose="02020603050405020304" pitchFamily="18" charset="0"/>
              </a:rPr>
              <a:t>When the user does the proper gesture, the corresponding string data is generated in the</a:t>
            </a:r>
            <a:r>
              <a:rPr lang="en-IN" sz="1800" b="0" i="0" u="none" strike="noStrike" baseline="0" dirty="0">
                <a:latin typeface="Times New Roman" panose="02020603050405020304" pitchFamily="18" charset="0"/>
                <a:cs typeface="Times New Roman" panose="02020603050405020304" pitchFamily="18" charset="0"/>
              </a:rPr>
              <a:t>microcontroller.</a:t>
            </a:r>
          </a:p>
          <a:p>
            <a:pPr marL="285750" indent="-285750" algn="just">
              <a:buFont typeface="Arial" panose="020B0604020202020204" pitchFamily="34" charset="0"/>
              <a:buChar char="•"/>
            </a:pPr>
            <a:r>
              <a:rPr lang="en-US" sz="1800" b="0" i="0" u="none" strike="noStrike" baseline="0" dirty="0">
                <a:latin typeface="Times New Roman" panose="02020603050405020304" pitchFamily="18" charset="0"/>
                <a:cs typeface="Times New Roman" panose="02020603050405020304" pitchFamily="18" charset="0"/>
              </a:rPr>
              <a:t>That string can be displayed in the Android Bluetooth application as well as the voice output is generated in the Android application only. </a:t>
            </a:r>
          </a:p>
          <a:p>
            <a:pPr marL="285750" indent="-285750" algn="just">
              <a:buFont typeface="Arial" panose="020B0604020202020204" pitchFamily="34" charset="0"/>
              <a:buChar char="•"/>
            </a:pPr>
            <a:r>
              <a:rPr lang="en-US" sz="1800" b="0" i="0" u="none" strike="noStrike" baseline="0" dirty="0">
                <a:latin typeface="Times New Roman" panose="02020603050405020304" pitchFamily="18" charset="0"/>
                <a:cs typeface="Times New Roman" panose="02020603050405020304" pitchFamily="18" charset="0"/>
              </a:rPr>
              <a:t>The application which we have used will pronounce the text displayed on the phone when the correct gesture is performed.</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5518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257175" y="365126"/>
            <a:ext cx="8515350" cy="12207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800"/>
              <a:buNone/>
            </a:pPr>
            <a:r>
              <a:rPr lang="en-IN" sz="4000" dirty="0">
                <a:latin typeface="Times New Roman" panose="02020603050405020304" pitchFamily="18" charset="0"/>
                <a:cs typeface="Times New Roman" panose="02020603050405020304" pitchFamily="18" charset="0"/>
              </a:rPr>
              <a:t>0</a:t>
            </a:r>
            <a:endParaRPr sz="4000" dirty="0">
              <a:latin typeface="Times New Roman" panose="02020603050405020304" pitchFamily="18" charset="0"/>
              <a:cs typeface="Times New Roman" panose="02020603050405020304" pitchFamily="18" charset="0"/>
            </a:endParaRPr>
          </a:p>
        </p:txBody>
      </p:sp>
      <p:sp>
        <p:nvSpPr>
          <p:cNvPr id="104" name="Google Shape;104;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Clr>
                <a:schemeClr val="dk1"/>
              </a:buClr>
              <a:buSzPts val="1800"/>
              <a:buNone/>
            </a:pPr>
            <a:endParaRPr dirty="0"/>
          </a:p>
        </p:txBody>
      </p:sp>
      <p:pic>
        <p:nvPicPr>
          <p:cNvPr id="5" name="Google Shape;111;p16" descr="C:\Documents and Settings\ADMIN\Desktop\Courses Offered.jpg">
            <a:extLst>
              <a:ext uri="{FF2B5EF4-FFF2-40B4-BE49-F238E27FC236}">
                <a16:creationId xmlns:a16="http://schemas.microsoft.com/office/drawing/2014/main" id="{8BDDC179-6EE1-CF10-7913-04C0F9023741}"/>
              </a:ext>
            </a:extLst>
          </p:cNvPr>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 name="TextBox 10">
            <a:extLst>
              <a:ext uri="{FF2B5EF4-FFF2-40B4-BE49-F238E27FC236}">
                <a16:creationId xmlns:a16="http://schemas.microsoft.com/office/drawing/2014/main" id="{AE4DD8CC-E73F-D8AA-F58E-43392AE703C2}"/>
              </a:ext>
            </a:extLst>
          </p:cNvPr>
          <p:cNvSpPr txBox="1"/>
          <p:nvPr/>
        </p:nvSpPr>
        <p:spPr>
          <a:xfrm>
            <a:off x="942972" y="101894"/>
            <a:ext cx="8201025" cy="646331"/>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600"/>
              <a:buFont typeface="Arial"/>
              <a:buNone/>
            </a:pPr>
            <a:r>
              <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rPr>
              <a:t>CIRCUIT DIAGRAM:</a:t>
            </a:r>
          </a:p>
        </p:txBody>
      </p:sp>
      <p:pic>
        <p:nvPicPr>
          <p:cNvPr id="4" name="Picture 3">
            <a:extLst>
              <a:ext uri="{FF2B5EF4-FFF2-40B4-BE49-F238E27FC236}">
                <a16:creationId xmlns:a16="http://schemas.microsoft.com/office/drawing/2014/main" id="{0A6621AD-45E5-AEA3-08D8-A0D1C204BB91}"/>
              </a:ext>
            </a:extLst>
          </p:cNvPr>
          <p:cNvPicPr>
            <a:picLocks noChangeAspect="1"/>
          </p:cNvPicPr>
          <p:nvPr/>
        </p:nvPicPr>
        <p:blipFill>
          <a:blip r:embed="rId4"/>
          <a:stretch>
            <a:fillRect/>
          </a:stretch>
        </p:blipFill>
        <p:spPr>
          <a:xfrm>
            <a:off x="1579696" y="797578"/>
            <a:ext cx="6927575" cy="51733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257175" y="365126"/>
            <a:ext cx="8515350" cy="12207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800"/>
              <a:buNone/>
            </a:pPr>
            <a:r>
              <a:rPr lang="en-IN" sz="4000" dirty="0">
                <a:latin typeface="Times New Roman" panose="02020603050405020304" pitchFamily="18" charset="0"/>
                <a:cs typeface="Times New Roman" panose="02020603050405020304" pitchFamily="18" charset="0"/>
              </a:rPr>
              <a:t>0</a:t>
            </a:r>
            <a:endParaRPr sz="4000" dirty="0">
              <a:latin typeface="Times New Roman" panose="02020603050405020304" pitchFamily="18" charset="0"/>
              <a:cs typeface="Times New Roman" panose="02020603050405020304" pitchFamily="18" charset="0"/>
            </a:endParaRPr>
          </a:p>
        </p:txBody>
      </p:sp>
      <p:sp>
        <p:nvSpPr>
          <p:cNvPr id="104" name="Google Shape;104;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Clr>
                <a:schemeClr val="dk1"/>
              </a:buClr>
              <a:buSzPts val="1800"/>
              <a:buNone/>
            </a:pPr>
            <a:endParaRPr dirty="0"/>
          </a:p>
        </p:txBody>
      </p:sp>
      <p:pic>
        <p:nvPicPr>
          <p:cNvPr id="5" name="Google Shape;111;p16" descr="C:\Documents and Settings\ADMIN\Desktop\Courses Offered.jpg">
            <a:extLst>
              <a:ext uri="{FF2B5EF4-FFF2-40B4-BE49-F238E27FC236}">
                <a16:creationId xmlns:a16="http://schemas.microsoft.com/office/drawing/2014/main" id="{8BDDC179-6EE1-CF10-7913-04C0F9023741}"/>
              </a:ext>
            </a:extLst>
          </p:cNvPr>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 name="TextBox 10">
            <a:extLst>
              <a:ext uri="{FF2B5EF4-FFF2-40B4-BE49-F238E27FC236}">
                <a16:creationId xmlns:a16="http://schemas.microsoft.com/office/drawing/2014/main" id="{AE4DD8CC-E73F-D8AA-F58E-43392AE703C2}"/>
              </a:ext>
            </a:extLst>
          </p:cNvPr>
          <p:cNvSpPr txBox="1"/>
          <p:nvPr/>
        </p:nvSpPr>
        <p:spPr>
          <a:xfrm>
            <a:off x="942972" y="101894"/>
            <a:ext cx="8201025" cy="646331"/>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600"/>
              <a:buFont typeface="Arial"/>
              <a:buNone/>
            </a:pPr>
            <a:r>
              <a:rPr lang="en-IN" sz="3600" dirty="0">
                <a:latin typeface="Times New Roman" panose="02020603050405020304" pitchFamily="18" charset="0"/>
                <a:ea typeface="Calibri"/>
                <a:cs typeface="Times New Roman" panose="02020603050405020304" pitchFamily="18" charset="0"/>
                <a:sym typeface="Calibri"/>
              </a:rPr>
              <a:t>Proposed System:</a:t>
            </a:r>
            <a:endPar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pic>
        <p:nvPicPr>
          <p:cNvPr id="3" name="Picture 2">
            <a:extLst>
              <a:ext uri="{FF2B5EF4-FFF2-40B4-BE49-F238E27FC236}">
                <a16:creationId xmlns:a16="http://schemas.microsoft.com/office/drawing/2014/main" id="{D5FEE8CA-9254-D5F1-95C3-0FD42CBF17E0}"/>
              </a:ext>
            </a:extLst>
          </p:cNvPr>
          <p:cNvPicPr>
            <a:picLocks noChangeAspect="1"/>
          </p:cNvPicPr>
          <p:nvPr/>
        </p:nvPicPr>
        <p:blipFill>
          <a:blip r:embed="rId4"/>
          <a:stretch>
            <a:fillRect/>
          </a:stretch>
        </p:blipFill>
        <p:spPr>
          <a:xfrm>
            <a:off x="1452358" y="748225"/>
            <a:ext cx="6858000" cy="49170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650040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257175" y="365126"/>
            <a:ext cx="8515350" cy="12207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800"/>
              <a:buNone/>
            </a:pPr>
            <a:r>
              <a:rPr lang="en-IN" sz="4000" dirty="0">
                <a:latin typeface="Times New Roman" panose="02020603050405020304" pitchFamily="18" charset="0"/>
                <a:cs typeface="Times New Roman" panose="02020603050405020304" pitchFamily="18" charset="0"/>
              </a:rPr>
              <a:t>0</a:t>
            </a:r>
            <a:endParaRPr sz="4000" dirty="0">
              <a:latin typeface="Times New Roman" panose="02020603050405020304" pitchFamily="18" charset="0"/>
              <a:cs typeface="Times New Roman" panose="02020603050405020304" pitchFamily="18" charset="0"/>
            </a:endParaRPr>
          </a:p>
        </p:txBody>
      </p:sp>
      <p:sp>
        <p:nvSpPr>
          <p:cNvPr id="104" name="Google Shape;104;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Clr>
                <a:schemeClr val="dk1"/>
              </a:buClr>
              <a:buSzPts val="1800"/>
              <a:buNone/>
            </a:pPr>
            <a:endParaRPr dirty="0"/>
          </a:p>
        </p:txBody>
      </p:sp>
      <p:pic>
        <p:nvPicPr>
          <p:cNvPr id="5" name="Google Shape;111;p16" descr="C:\Documents and Settings\ADMIN\Desktop\Courses Offered.jpg">
            <a:extLst>
              <a:ext uri="{FF2B5EF4-FFF2-40B4-BE49-F238E27FC236}">
                <a16:creationId xmlns:a16="http://schemas.microsoft.com/office/drawing/2014/main" id="{8BDDC179-6EE1-CF10-7913-04C0F9023741}"/>
              </a:ext>
            </a:extLst>
          </p:cNvPr>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 name="TextBox 10">
            <a:extLst>
              <a:ext uri="{FF2B5EF4-FFF2-40B4-BE49-F238E27FC236}">
                <a16:creationId xmlns:a16="http://schemas.microsoft.com/office/drawing/2014/main" id="{AE4DD8CC-E73F-D8AA-F58E-43392AE703C2}"/>
              </a:ext>
            </a:extLst>
          </p:cNvPr>
          <p:cNvSpPr txBox="1"/>
          <p:nvPr/>
        </p:nvSpPr>
        <p:spPr>
          <a:xfrm>
            <a:off x="942972" y="101894"/>
            <a:ext cx="8201025" cy="646331"/>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600"/>
              <a:buFont typeface="Arial"/>
              <a:buNone/>
            </a:pPr>
            <a:r>
              <a:rPr lang="en-IN" sz="3600" dirty="0">
                <a:latin typeface="Times New Roman" panose="02020603050405020304" pitchFamily="18" charset="0"/>
                <a:ea typeface="Calibri"/>
                <a:cs typeface="Times New Roman" panose="02020603050405020304" pitchFamily="18" charset="0"/>
                <a:sym typeface="Calibri"/>
              </a:rPr>
              <a:t>Result:</a:t>
            </a:r>
            <a:endPar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pic>
        <p:nvPicPr>
          <p:cNvPr id="4" name="Picture 3">
            <a:extLst>
              <a:ext uri="{FF2B5EF4-FFF2-40B4-BE49-F238E27FC236}">
                <a16:creationId xmlns:a16="http://schemas.microsoft.com/office/drawing/2014/main" id="{54E39C7D-5DB6-CE62-6303-6ED33AAA2447}"/>
              </a:ext>
            </a:extLst>
          </p:cNvPr>
          <p:cNvPicPr>
            <a:picLocks noChangeAspect="1"/>
          </p:cNvPicPr>
          <p:nvPr/>
        </p:nvPicPr>
        <p:blipFill>
          <a:blip r:embed="rId4"/>
          <a:stretch>
            <a:fillRect/>
          </a:stretch>
        </p:blipFill>
        <p:spPr>
          <a:xfrm>
            <a:off x="1814554" y="925823"/>
            <a:ext cx="5918090" cy="4290060"/>
          </a:xfrm>
          <a:prstGeom prst="rect">
            <a:avLst/>
          </a:prstGeom>
        </p:spPr>
      </p:pic>
    </p:spTree>
    <p:extLst>
      <p:ext uri="{BB962C8B-B14F-4D97-AF65-F5344CB8AC3E}">
        <p14:creationId xmlns:p14="http://schemas.microsoft.com/office/powerpoint/2010/main" val="914098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257175" y="365126"/>
            <a:ext cx="8515350" cy="122078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800"/>
              <a:buNone/>
            </a:pPr>
            <a:r>
              <a:rPr lang="en-IN" sz="4000" dirty="0">
                <a:latin typeface="Times New Roman" panose="02020603050405020304" pitchFamily="18" charset="0"/>
                <a:cs typeface="Times New Roman" panose="02020603050405020304" pitchFamily="18" charset="0"/>
              </a:rPr>
              <a:t>0</a:t>
            </a:r>
            <a:endParaRPr sz="4000" dirty="0">
              <a:latin typeface="Times New Roman" panose="02020603050405020304" pitchFamily="18" charset="0"/>
              <a:cs typeface="Times New Roman" panose="02020603050405020304" pitchFamily="18" charset="0"/>
            </a:endParaRPr>
          </a:p>
        </p:txBody>
      </p:sp>
      <p:sp>
        <p:nvSpPr>
          <p:cNvPr id="104" name="Google Shape;104;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Clr>
                <a:schemeClr val="dk1"/>
              </a:buClr>
              <a:buSzPts val="1800"/>
              <a:buNone/>
            </a:pPr>
            <a:endParaRPr dirty="0"/>
          </a:p>
        </p:txBody>
      </p:sp>
      <p:pic>
        <p:nvPicPr>
          <p:cNvPr id="5" name="Google Shape;111;p16" descr="C:\Documents and Settings\ADMIN\Desktop\Courses Offered.jpg">
            <a:extLst>
              <a:ext uri="{FF2B5EF4-FFF2-40B4-BE49-F238E27FC236}">
                <a16:creationId xmlns:a16="http://schemas.microsoft.com/office/drawing/2014/main" id="{8BDDC179-6EE1-CF10-7913-04C0F9023741}"/>
              </a:ext>
            </a:extLst>
          </p:cNvPr>
          <p:cNvPicPr preferRelativeResize="0"/>
          <p:nvPr/>
        </p:nvPicPr>
        <p:blipFill rotWithShape="1">
          <a:blip r:embed="rId3">
            <a:alphaModFix/>
          </a:blip>
          <a:srcRect/>
          <a:stretch/>
        </p:blipFill>
        <p:spPr>
          <a:xfrm>
            <a:off x="3" y="0"/>
            <a:ext cx="9144000" cy="6858000"/>
          </a:xfrm>
          <a:prstGeom prst="rect">
            <a:avLst/>
          </a:prstGeom>
          <a:noFill/>
          <a:ln>
            <a:noFill/>
          </a:ln>
        </p:spPr>
      </p:pic>
      <p:sp>
        <p:nvSpPr>
          <p:cNvPr id="11" name="TextBox 10">
            <a:extLst>
              <a:ext uri="{FF2B5EF4-FFF2-40B4-BE49-F238E27FC236}">
                <a16:creationId xmlns:a16="http://schemas.microsoft.com/office/drawing/2014/main" id="{AE4DD8CC-E73F-D8AA-F58E-43392AE703C2}"/>
              </a:ext>
            </a:extLst>
          </p:cNvPr>
          <p:cNvSpPr txBox="1"/>
          <p:nvPr/>
        </p:nvSpPr>
        <p:spPr>
          <a:xfrm>
            <a:off x="942972" y="101894"/>
            <a:ext cx="8201025" cy="646331"/>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600"/>
              <a:buFont typeface="Arial"/>
              <a:buNone/>
            </a:pPr>
            <a:r>
              <a:rPr lang="en-IN" sz="3600" dirty="0">
                <a:latin typeface="Times New Roman" panose="02020603050405020304" pitchFamily="18" charset="0"/>
                <a:ea typeface="Calibri"/>
                <a:cs typeface="Times New Roman" panose="02020603050405020304" pitchFamily="18" charset="0"/>
                <a:sym typeface="Calibri"/>
              </a:rPr>
              <a:t>Result:</a:t>
            </a:r>
            <a:endParaRPr lang="en-IN" sz="36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pic>
        <p:nvPicPr>
          <p:cNvPr id="3" name="Picture 2">
            <a:extLst>
              <a:ext uri="{FF2B5EF4-FFF2-40B4-BE49-F238E27FC236}">
                <a16:creationId xmlns:a16="http://schemas.microsoft.com/office/drawing/2014/main" id="{24ADDA33-156C-4125-0495-C3547B12F12B}"/>
              </a:ext>
            </a:extLst>
          </p:cNvPr>
          <p:cNvPicPr>
            <a:picLocks noChangeAspect="1"/>
          </p:cNvPicPr>
          <p:nvPr/>
        </p:nvPicPr>
        <p:blipFill>
          <a:blip r:embed="rId4"/>
          <a:stretch>
            <a:fillRect/>
          </a:stretch>
        </p:blipFill>
        <p:spPr>
          <a:xfrm>
            <a:off x="1480931" y="748225"/>
            <a:ext cx="6858000" cy="49071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89572570"/>
      </p:ext>
    </p:extLst>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4715</TotalTime>
  <Words>381</Words>
  <Application>Microsoft Office PowerPoint</Application>
  <PresentationFormat>On-screen Show (4:3)</PresentationFormat>
  <Paragraphs>64</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0</vt:lpstr>
      <vt:lpstr>0</vt:lpstr>
      <vt:lpstr>0</vt:lpstr>
      <vt:lpstr>0</vt:lpstr>
      <vt:lpstr>0</vt:lpstr>
      <vt:lpstr>0</vt:lpstr>
      <vt:lpstr>0</vt:lpstr>
      <vt:lpstr>0</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Sulaksha Padti</cp:lastModifiedBy>
  <cp:revision>7</cp:revision>
  <dcterms:modified xsi:type="dcterms:W3CDTF">2023-06-14T07:39:46Z</dcterms:modified>
</cp:coreProperties>
</file>